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69" r:id="rId2"/>
    <p:sldId id="286" r:id="rId3"/>
    <p:sldId id="291" r:id="rId4"/>
    <p:sldId id="319" r:id="rId5"/>
    <p:sldId id="316" r:id="rId6"/>
    <p:sldId id="320" r:id="rId7"/>
    <p:sldId id="315" r:id="rId8"/>
    <p:sldId id="321" r:id="rId9"/>
    <p:sldId id="318" r:id="rId10"/>
    <p:sldId id="317" r:id="rId11"/>
    <p:sldId id="307" r:id="rId12"/>
    <p:sldId id="312" r:id="rId13"/>
    <p:sldId id="284" r:id="rId1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613B"/>
    <a:srgbClr val="9966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548" autoAdjust="0"/>
  </p:normalViewPr>
  <p:slideViewPr>
    <p:cSldViewPr>
      <p:cViewPr varScale="1">
        <p:scale>
          <a:sx n="122" d="100"/>
          <a:sy n="122" d="100"/>
        </p:scale>
        <p:origin x="-4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5" d="100"/>
        <a:sy n="13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D7CDC-0A7F-487D-B81E-3F7ECB80610B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B22C58-DFBF-47BE-9394-074ECDD42E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80116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B543DB5-223F-4D61-B8A9-70F5B7F764B8}" type="datetimeFigureOut">
              <a:rPr lang="en-US" smtClean="0"/>
              <a:t>4/13/2012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CAFB25E3-B818-4997-A6D1-ECAFD5B9F6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7292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0"/>
            <a:ext cx="9906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800" y="274638"/>
            <a:ext cx="72390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600200"/>
            <a:ext cx="71628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2287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D96BFF-CE54-4240-ACF1-69C7596A2AD1}" type="datetimeFigureOut">
              <a:rPr lang="en-US" smtClean="0"/>
              <a:pPr/>
              <a:t>4/13/2012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7FB202-8B32-4DDE-9D5A-3996BF0DCB9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mailto:jroberts@npaihb.or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9C42150-723B-4C2A-B8AA-C6F96496E035}" type="slidenum">
              <a:rPr lang="en-US" altLang="en-US" smtClean="0">
                <a:latin typeface="Tahoma" pitchFamily="34" charset="0"/>
              </a:rPr>
              <a:pPr/>
              <a:t>1</a:t>
            </a:fld>
            <a:endParaRPr lang="en-US" altLang="en-US" smtClean="0">
              <a:latin typeface="Tahoma" pitchFamily="34" charset="0"/>
            </a:endParaRPr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1905000" y="1905000"/>
            <a:ext cx="6477000" cy="1905000"/>
          </a:xfrm>
        </p:spPr>
        <p:txBody>
          <a:bodyPr>
            <a:noAutofit/>
          </a:bodyPr>
          <a:lstStyle/>
          <a:p>
            <a:r>
              <a:rPr lang="en-US" sz="4000" b="1" i="1" dirty="0" smtClean="0">
                <a:latin typeface="Arial" charset="0"/>
                <a:cs typeface="Arial" charset="0"/>
              </a:rPr>
              <a:t>Legislative Update</a:t>
            </a:r>
            <a:r>
              <a:rPr lang="en-US" sz="3200" b="1" i="1" dirty="0" smtClean="0">
                <a:latin typeface="Arial" charset="0"/>
                <a:cs typeface="Arial" charset="0"/>
              </a:rPr>
              <a:t/>
            </a:r>
            <a:br>
              <a:rPr lang="en-US" sz="3200" b="1" i="1" dirty="0" smtClean="0">
                <a:latin typeface="Arial" charset="0"/>
                <a:cs typeface="Arial" charset="0"/>
              </a:rPr>
            </a:br>
            <a:r>
              <a:rPr lang="en-US" sz="3200" b="1" i="1" dirty="0" smtClean="0">
                <a:latin typeface="Arial" charset="0"/>
                <a:cs typeface="Arial" charset="0"/>
              </a:rPr>
              <a:t/>
            </a:r>
            <a:br>
              <a:rPr lang="en-US" sz="3200" b="1" i="1" dirty="0" smtClean="0">
                <a:latin typeface="Arial" charset="0"/>
                <a:cs typeface="Arial" charset="0"/>
              </a:rPr>
            </a:br>
            <a:r>
              <a:rPr lang="en-US" sz="2800" b="1" i="1" dirty="0" smtClean="0">
                <a:latin typeface="Arial" charset="0"/>
                <a:cs typeface="Arial" charset="0"/>
              </a:rPr>
              <a:t>Ocean Shores, WA</a:t>
            </a:r>
            <a:endParaRPr lang="en-US" altLang="en-US" sz="3600" b="1" dirty="0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52600" y="4018560"/>
            <a:ext cx="6705600" cy="1600200"/>
          </a:xfrm>
        </p:spPr>
        <p:txBody>
          <a:bodyPr>
            <a:noAutofit/>
          </a:bodyPr>
          <a:lstStyle/>
          <a:p>
            <a:pPr algn="ctr" eaLnBrk="1" hangingPunct="1">
              <a:buFont typeface="Wingdings" pitchFamily="2" charset="2"/>
              <a:buNone/>
            </a:pPr>
            <a:endParaRPr lang="en-US" altLang="en-US" sz="4400" dirty="0" smtClean="0"/>
          </a:p>
          <a:p>
            <a:pPr algn="ctr" eaLnBrk="1" hangingPunct="1">
              <a:buFont typeface="Wingdings" pitchFamily="2" charset="2"/>
              <a:buNone/>
            </a:pPr>
            <a:endParaRPr lang="en-US" sz="2000" i="1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>April 17, 2012</a:t>
            </a:r>
          </a:p>
          <a:p>
            <a:pPr algn="ctr" eaLnBrk="1" hangingPunct="1">
              <a:buFont typeface="Wingdings" pitchFamily="2" charset="2"/>
              <a:buNone/>
            </a:pPr>
            <a:endParaRPr lang="en-US" sz="1800" dirty="0" smtClean="0">
              <a:latin typeface="Arial" charset="0"/>
              <a:cs typeface="Arial" charset="0"/>
            </a:endParaRPr>
          </a:p>
          <a:p>
            <a:pPr algn="ctr" eaLnBrk="1" hangingPunct="1">
              <a:buFont typeface="Wingdings" pitchFamily="2" charset="2"/>
              <a:buNone/>
            </a:pPr>
            <a:r>
              <a:rPr lang="en-US" sz="1800" dirty="0" smtClean="0">
                <a:latin typeface="Arial" charset="0"/>
                <a:cs typeface="Arial" charset="0"/>
              </a:rPr>
              <a:t/>
            </a:r>
            <a:br>
              <a:rPr lang="en-US" sz="1800" dirty="0" smtClean="0">
                <a:latin typeface="Arial" charset="0"/>
                <a:cs typeface="Arial" charset="0"/>
              </a:rPr>
            </a:br>
            <a:endParaRPr lang="en-US" sz="1800" dirty="0" smtClean="0">
              <a:latin typeface="Arial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Policy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sz="2800" dirty="0" smtClean="0"/>
              <a:t>Oregon’s Health Reform &amp; Coordinated Care Organizations</a:t>
            </a:r>
          </a:p>
          <a:p>
            <a:r>
              <a:rPr lang="en-US" sz="2800" dirty="0" smtClean="0"/>
              <a:t>Tribal provisions included in legislation*</a:t>
            </a:r>
          </a:p>
          <a:p>
            <a:pPr lvl="1"/>
            <a:r>
              <a:rPr lang="en-US" sz="2400" dirty="0" smtClean="0"/>
              <a:t>Global Budgets &amp; Alternative </a:t>
            </a:r>
            <a:r>
              <a:rPr lang="en-US" sz="2400" dirty="0"/>
              <a:t>Payment </a:t>
            </a:r>
            <a:r>
              <a:rPr lang="en-US" sz="2400" dirty="0" smtClean="0"/>
              <a:t>Methods*</a:t>
            </a:r>
            <a:endParaRPr lang="en-US" sz="2400" dirty="0"/>
          </a:p>
          <a:p>
            <a:pPr lvl="1"/>
            <a:r>
              <a:rPr lang="en-US" sz="2400" dirty="0" smtClean="0"/>
              <a:t>Mandatory Enrollment*</a:t>
            </a:r>
            <a:endParaRPr lang="en-US" sz="2400" dirty="0"/>
          </a:p>
          <a:p>
            <a:pPr lvl="1"/>
            <a:r>
              <a:rPr lang="en-US" sz="2400" dirty="0" smtClean="0"/>
              <a:t>Indian </a:t>
            </a:r>
            <a:r>
              <a:rPr lang="en-US" sz="2400" dirty="0"/>
              <a:t>Health Benefit </a:t>
            </a:r>
            <a:r>
              <a:rPr lang="en-US" sz="2400" dirty="0" smtClean="0"/>
              <a:t>Package*</a:t>
            </a:r>
            <a:endParaRPr lang="en-US" sz="2400" dirty="0"/>
          </a:p>
          <a:p>
            <a:pPr lvl="1"/>
            <a:r>
              <a:rPr lang="en-US" sz="2400" dirty="0" smtClean="0"/>
              <a:t>Options </a:t>
            </a:r>
            <a:r>
              <a:rPr lang="en-US" sz="2400" dirty="0"/>
              <a:t>for providing specialty care</a:t>
            </a:r>
          </a:p>
          <a:p>
            <a:pPr lvl="1"/>
            <a:r>
              <a:rPr lang="en-US" sz="2400" dirty="0" smtClean="0"/>
              <a:t>Tribal Consultation </a:t>
            </a:r>
          </a:p>
          <a:p>
            <a:r>
              <a:rPr lang="en-US" sz="2800" dirty="0" smtClean="0"/>
              <a:t>NPAIHB letter on </a:t>
            </a:r>
            <a:r>
              <a:rPr lang="en-US" sz="2800" dirty="0" err="1" smtClean="0"/>
              <a:t>CCO</a:t>
            </a:r>
            <a:r>
              <a:rPr lang="en-US" sz="2800" dirty="0" smtClean="0"/>
              <a:t> implementation recommendations</a:t>
            </a:r>
          </a:p>
          <a:p>
            <a:r>
              <a:rPr lang="en-US" sz="2800" dirty="0" smtClean="0"/>
              <a:t>NPAIHB file letter to preserve Tribes ability to become </a:t>
            </a:r>
            <a:r>
              <a:rPr lang="en-US" sz="2800" dirty="0" err="1" smtClean="0"/>
              <a:t>CCOs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943968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Exchange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Exchange Analysis Papers</a:t>
            </a:r>
          </a:p>
          <a:p>
            <a:pPr lvl="1"/>
            <a:r>
              <a:rPr lang="en-US" sz="2000" dirty="0" smtClean="0"/>
              <a:t>Exchange Impact Analysis on Tribal Health Programs </a:t>
            </a:r>
          </a:p>
          <a:p>
            <a:pPr lvl="1"/>
            <a:r>
              <a:rPr lang="en-US" sz="2000" dirty="0" smtClean="0"/>
              <a:t>Justification for </a:t>
            </a:r>
            <a:r>
              <a:rPr lang="en-US" sz="2000" dirty="0" err="1" smtClean="0"/>
              <a:t>QHPs</a:t>
            </a:r>
            <a:r>
              <a:rPr lang="en-US" sz="2000" dirty="0" smtClean="0"/>
              <a:t> to Contract with Tribal Health Programs </a:t>
            </a:r>
          </a:p>
          <a:p>
            <a:pPr lvl="1"/>
            <a:r>
              <a:rPr lang="en-US" sz="2000" dirty="0" smtClean="0"/>
              <a:t>Tribes as Navigators </a:t>
            </a:r>
          </a:p>
          <a:p>
            <a:pPr lvl="1"/>
            <a:r>
              <a:rPr lang="en-US" sz="2000" dirty="0" smtClean="0"/>
              <a:t>Tribal Sponsorship of Premiums &amp; Group Payer Arrangements </a:t>
            </a:r>
          </a:p>
          <a:p>
            <a:pPr lvl="1"/>
            <a:r>
              <a:rPr lang="en-US" sz="2000" dirty="0" smtClean="0"/>
              <a:t>CO-OP Analysis &amp; Tribes </a:t>
            </a:r>
          </a:p>
          <a:p>
            <a:pPr lvl="1"/>
            <a:r>
              <a:rPr lang="en-US" sz="2000" dirty="0" smtClean="0"/>
              <a:t>Exchange IT Assessment, Tribal identification and documentation </a:t>
            </a:r>
          </a:p>
          <a:p>
            <a:pPr lvl="1"/>
            <a:r>
              <a:rPr lang="en-US" sz="2000" dirty="0" smtClean="0"/>
              <a:t>Indian Definition &amp; Documentation</a:t>
            </a:r>
          </a:p>
          <a:p>
            <a:pPr lvl="1"/>
            <a:r>
              <a:rPr lang="en-US" sz="2000" dirty="0" smtClean="0"/>
              <a:t>Reference Guide to Federal Indian Laws &amp; Regulations for Exchange Planning </a:t>
            </a:r>
          </a:p>
        </p:txBody>
      </p:sp>
    </p:spTree>
    <p:extLst>
      <p:ext uri="{BB962C8B-B14F-4D97-AF65-F5344CB8AC3E}">
        <p14:creationId xmlns:p14="http://schemas.microsoft.com/office/powerpoint/2010/main" val="407961758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Exchange Establishment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smtClean="0"/>
              <a:t>Tribal Consultation: NPR requirement for Exchange Plans to have TCP</a:t>
            </a:r>
          </a:p>
          <a:p>
            <a:r>
              <a:rPr lang="en-US" smtClean="0"/>
              <a:t>Exchange Consumer Assistance Tools: </a:t>
            </a:r>
          </a:p>
          <a:p>
            <a:pPr lvl="1"/>
            <a:r>
              <a:rPr lang="en-US" smtClean="0"/>
              <a:t>Website, Call Centers, Calculators, Navigators, Outreach &amp; Education </a:t>
            </a:r>
          </a:p>
          <a:p>
            <a:r>
              <a:rPr lang="en-US" smtClean="0"/>
              <a:t>Payment of Premiums; Group Payers</a:t>
            </a:r>
          </a:p>
          <a:p>
            <a:r>
              <a:rPr lang="en-US" smtClean="0"/>
              <a:t>Indian Protections &amp; definition of Indian</a:t>
            </a:r>
          </a:p>
          <a:p>
            <a:r>
              <a:rPr lang="en-US" smtClean="0"/>
              <a:t>Reimbursement, QHP participation, network adequacy</a:t>
            </a:r>
          </a:p>
          <a:p>
            <a:r>
              <a:rPr lang="en-US" smtClean="0"/>
              <a:t>Essential Community Providers</a:t>
            </a:r>
          </a:p>
          <a:p>
            <a:r>
              <a:rPr lang="en-US" smtClean="0"/>
              <a:t>Other comments on IHCIA </a:t>
            </a:r>
          </a:p>
        </p:txBody>
      </p:sp>
    </p:spTree>
    <p:extLst>
      <p:ext uri="{BB962C8B-B14F-4D97-AF65-F5344CB8AC3E}">
        <p14:creationId xmlns:p14="http://schemas.microsoft.com/office/powerpoint/2010/main" val="3916034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61" name="Title 1"/>
          <p:cNvSpPr>
            <a:spLocks noGrp="1"/>
          </p:cNvSpPr>
          <p:nvPr>
            <p:ph type="title"/>
          </p:nvPr>
        </p:nvSpPr>
        <p:spPr>
          <a:xfrm>
            <a:off x="1447800" y="1600200"/>
            <a:ext cx="7239000" cy="1143000"/>
          </a:xfrm>
        </p:spPr>
        <p:txBody>
          <a:bodyPr/>
          <a:lstStyle/>
          <a:p>
            <a:pPr eaLnBrk="1" hangingPunct="1"/>
            <a:r>
              <a:rPr lang="en-US" smtClean="0"/>
              <a:t>Questions/Discussion </a:t>
            </a:r>
          </a:p>
        </p:txBody>
      </p:sp>
      <p:sp>
        <p:nvSpPr>
          <p:cNvPr id="296962" name="Content Placeholder 2"/>
          <p:cNvSpPr>
            <a:spLocks noGrp="1"/>
          </p:cNvSpPr>
          <p:nvPr>
            <p:ph idx="1"/>
          </p:nvPr>
        </p:nvSpPr>
        <p:spPr>
          <a:xfrm>
            <a:off x="1676400" y="3886200"/>
            <a:ext cx="6858000" cy="2246313"/>
          </a:xfrm>
        </p:spPr>
        <p:txBody>
          <a:bodyPr/>
          <a:lstStyle/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Jim Roberts, Policy Analyst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/>
              <a:t>Northwest Portland Area Indian Health Board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sz="1600" smtClean="0">
                <a:hlinkClick r:id="rId2"/>
              </a:rPr>
              <a:t>jroberts@npaihb.org</a:t>
            </a: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  <a:p>
            <a:pPr algn="ctr" eaLnBrk="1" hangingPunct="1">
              <a:buFont typeface="Wingdings" pitchFamily="2" charset="2"/>
              <a:buNone/>
            </a:pPr>
            <a:endParaRPr lang="en-US" sz="1600" smtClean="0"/>
          </a:p>
        </p:txBody>
      </p:sp>
      <p:sp>
        <p:nvSpPr>
          <p:cNvPr id="296963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6FAAD29-7497-46FE-A87E-93ED39A64F3F}" type="slidenum">
              <a:rPr lang="en-US" altLang="en-US" smtClean="0">
                <a:latin typeface="Tahoma" pitchFamily="34" charset="0"/>
              </a:rPr>
              <a:pPr/>
              <a:t>13</a:t>
            </a:fld>
            <a:endParaRPr lang="en-US" altLang="en-US" smtClean="0"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b="1" dirty="0" smtClean="0"/>
              <a:t>Overview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05000" y="1600200"/>
            <a:ext cx="6781800" cy="452596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FY 2013 President’s Request  </a:t>
            </a:r>
          </a:p>
          <a:p>
            <a:r>
              <a:rPr lang="en-US" sz="3600" dirty="0" smtClean="0"/>
              <a:t>Contract Support Cost Updates</a:t>
            </a:r>
          </a:p>
          <a:p>
            <a:r>
              <a:rPr lang="en-US" sz="3600" dirty="0" smtClean="0"/>
              <a:t>112</a:t>
            </a:r>
            <a:r>
              <a:rPr lang="en-US" sz="3600" baseline="30000" dirty="0" smtClean="0"/>
              <a:t>th</a:t>
            </a:r>
            <a:r>
              <a:rPr lang="en-US" sz="3600" dirty="0" smtClean="0"/>
              <a:t> Congress &amp; Legislation </a:t>
            </a:r>
          </a:p>
          <a:p>
            <a:r>
              <a:rPr lang="en-US" sz="3600" dirty="0" smtClean="0"/>
              <a:t>Oregon </a:t>
            </a:r>
            <a:r>
              <a:rPr lang="en-US" sz="3600" dirty="0" err="1" smtClean="0"/>
              <a:t>CCOs</a:t>
            </a:r>
            <a:r>
              <a:rPr lang="en-US" sz="3600" dirty="0" smtClean="0"/>
              <a:t> </a:t>
            </a:r>
          </a:p>
          <a:p>
            <a:r>
              <a:rPr lang="en-US" sz="3600" dirty="0" err="1" smtClean="0"/>
              <a:t>TTAG</a:t>
            </a:r>
            <a:r>
              <a:rPr lang="en-US" sz="3600" dirty="0" smtClean="0"/>
              <a:t> Issues </a:t>
            </a:r>
          </a:p>
          <a:p>
            <a:r>
              <a:rPr lang="en-US" sz="3600" dirty="0" smtClean="0"/>
              <a:t>Q&amp;A </a:t>
            </a:r>
          </a:p>
        </p:txBody>
      </p:sp>
    </p:spTree>
    <p:extLst>
      <p:ext uri="{BB962C8B-B14F-4D97-AF65-F5344CB8AC3E}">
        <p14:creationId xmlns:p14="http://schemas.microsoft.com/office/powerpoint/2010/main" val="1987789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400" dirty="0" smtClean="0"/>
              <a:t>President’s Request $115.9 million increase; 2.7%</a:t>
            </a:r>
          </a:p>
          <a:p>
            <a:r>
              <a:rPr lang="en-US" sz="2400" dirty="0" smtClean="0"/>
              <a:t>NPAIHB Budget Analysis estimates $403 million to maintain current services </a:t>
            </a:r>
          </a:p>
          <a:p>
            <a:pPr lvl="1"/>
            <a:r>
              <a:rPr lang="en-US" sz="2000" dirty="0" smtClean="0"/>
              <a:t>Inflation: $213.5 million </a:t>
            </a:r>
          </a:p>
          <a:p>
            <a:pPr lvl="1"/>
            <a:r>
              <a:rPr lang="en-US" sz="2000" dirty="0" smtClean="0"/>
              <a:t>Population Growth:  $90.4 million </a:t>
            </a:r>
          </a:p>
          <a:p>
            <a:pPr lvl="1"/>
            <a:r>
              <a:rPr lang="en-US" sz="2000" dirty="0" smtClean="0"/>
              <a:t>CSC Shortfall:  $99.3 million </a:t>
            </a:r>
          </a:p>
          <a:p>
            <a:r>
              <a:rPr lang="en-US" sz="2400" dirty="0" smtClean="0"/>
              <a:t>IHS CJ explains Detail of Changes: </a:t>
            </a:r>
          </a:p>
          <a:p>
            <a:pPr lvl="1"/>
            <a:r>
              <a:rPr lang="en-US" sz="2000" dirty="0" smtClean="0"/>
              <a:t>Current Services:  $85.6 million for Federal Pay costs, medical inflation, staffing new facilities</a:t>
            </a:r>
          </a:p>
          <a:p>
            <a:pPr lvl="1"/>
            <a:r>
              <a:rPr lang="en-US" sz="2000" dirty="0" smtClean="0"/>
              <a:t>Program Expansion: $30.3 million for CHS, Health IT (ICD-10), Direct Ops, CSC, </a:t>
            </a:r>
            <a:r>
              <a:rPr lang="en-US" sz="2000" dirty="0" err="1" smtClean="0"/>
              <a:t>M&amp;I</a:t>
            </a:r>
            <a:endParaRPr lang="en-US" sz="2000" dirty="0"/>
          </a:p>
          <a:p>
            <a:pPr lvl="1"/>
            <a:r>
              <a:rPr lang="en-US" sz="2000" dirty="0" smtClean="0"/>
              <a:t>Program Decrease in Facilities Construction $3.5 million </a:t>
            </a:r>
          </a:p>
        </p:txBody>
      </p:sp>
    </p:spTree>
    <p:extLst>
      <p:ext uri="{BB962C8B-B14F-4D97-AF65-F5344CB8AC3E}">
        <p14:creationId xmlns:p14="http://schemas.microsoft.com/office/powerpoint/2010/main" val="2916377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IHS FY 2013 President’s Request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Current Services: $85.6 million</a:t>
            </a:r>
          </a:p>
          <a:p>
            <a:pPr lvl="1"/>
            <a:r>
              <a:rPr lang="en-US" dirty="0" smtClean="0"/>
              <a:t>Federal Pay Costs $2.4 million</a:t>
            </a:r>
          </a:p>
          <a:p>
            <a:pPr lvl="1"/>
            <a:r>
              <a:rPr lang="en-US" dirty="0" smtClean="0"/>
              <a:t>Medical Inflation $33.9 million</a:t>
            </a:r>
          </a:p>
          <a:p>
            <a:pPr lvl="1"/>
            <a:r>
              <a:rPr lang="en-US" dirty="0" smtClean="0"/>
              <a:t>Staffing new facilities $49.3 million</a:t>
            </a:r>
          </a:p>
          <a:p>
            <a:r>
              <a:rPr lang="en-US" dirty="0" smtClean="0"/>
              <a:t>Program Increases (Reprogramming)</a:t>
            </a:r>
          </a:p>
          <a:p>
            <a:pPr lvl="1"/>
            <a:r>
              <a:rPr lang="en-US" dirty="0" smtClean="0"/>
              <a:t> CHS increase $20 million </a:t>
            </a:r>
          </a:p>
          <a:p>
            <a:pPr lvl="1"/>
            <a:r>
              <a:rPr lang="en-US" dirty="0" smtClean="0"/>
              <a:t>HIT ICD-10 $6 million </a:t>
            </a:r>
          </a:p>
          <a:p>
            <a:pPr lvl="1"/>
            <a:r>
              <a:rPr lang="en-US" dirty="0" smtClean="0"/>
              <a:t>Direct Operations $1.1 million </a:t>
            </a:r>
          </a:p>
          <a:p>
            <a:pPr lvl="1"/>
            <a:r>
              <a:rPr lang="en-US" dirty="0" smtClean="0"/>
              <a:t>Contract Support Costs $5 million </a:t>
            </a:r>
          </a:p>
          <a:p>
            <a:pPr lvl="1"/>
            <a:r>
              <a:rPr lang="en-US" dirty="0" smtClean="0"/>
              <a:t>Maintenance &amp; Improvement $1.5 million </a:t>
            </a:r>
          </a:p>
          <a:p>
            <a:pPr lvl="1"/>
            <a:r>
              <a:rPr lang="en-US" dirty="0" smtClean="0"/>
              <a:t>Health Facilities Construction </a:t>
            </a:r>
            <a:r>
              <a:rPr lang="en-US" b="1" dirty="0" smtClean="0">
                <a:solidFill>
                  <a:srgbClr val="FF0000"/>
                </a:solidFill>
              </a:rPr>
              <a:t>$3.6 million</a:t>
            </a:r>
            <a:endParaRPr lang="en-US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66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Contract Support Cost Update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New interest in CSC issues driven by funding </a:t>
            </a:r>
          </a:p>
          <a:p>
            <a:pPr lvl="1"/>
            <a:r>
              <a:rPr lang="en-US" sz="2000" dirty="0" smtClean="0"/>
              <a:t>FY 2010 $116 million increase; 41% increase </a:t>
            </a:r>
          </a:p>
          <a:p>
            <a:pPr lvl="1"/>
            <a:r>
              <a:rPr lang="en-US" sz="2000" dirty="0" smtClean="0"/>
              <a:t>FY 2012 $74 million increase; 19% increase </a:t>
            </a:r>
          </a:p>
          <a:p>
            <a:pPr lvl="1"/>
            <a:r>
              <a:rPr lang="en-US" sz="2000" dirty="0" smtClean="0"/>
              <a:t>FY 2013 $5 million; will drive up shortfall </a:t>
            </a:r>
            <a:endParaRPr lang="en-US" sz="2400" dirty="0"/>
          </a:p>
          <a:p>
            <a:r>
              <a:rPr lang="en-US" sz="2400" dirty="0" smtClean="0"/>
              <a:t>IHS Director reconvened the Contract Support Cost Workgroup – Andy Joseph, Jr., Chairperson</a:t>
            </a:r>
          </a:p>
          <a:p>
            <a:r>
              <a:rPr lang="en-US" sz="2400" dirty="0" smtClean="0"/>
              <a:t>First Workgroup Meeting Mar. 31-Feb. 1, 2012 </a:t>
            </a:r>
          </a:p>
          <a:p>
            <a:pPr lvl="1"/>
            <a:r>
              <a:rPr lang="en-US" sz="2000" dirty="0" smtClean="0"/>
              <a:t>Charged to evaluate Dr. Grim 2007 changes for “new/expanded programs”; and provide recommendations</a:t>
            </a:r>
          </a:p>
          <a:p>
            <a:pPr lvl="1"/>
            <a:r>
              <a:rPr lang="en-US" sz="2000" dirty="0" smtClean="0"/>
              <a:t>Meeting met at an impasse with the IHS Director due to lack of CSC data </a:t>
            </a:r>
          </a:p>
          <a:p>
            <a:pPr lvl="1"/>
            <a:r>
              <a:rPr lang="en-US" sz="2000" dirty="0" err="1" smtClean="0"/>
              <a:t>CSCWG</a:t>
            </a:r>
            <a:r>
              <a:rPr lang="en-US" sz="2000" dirty="0" smtClean="0"/>
              <a:t> position was grant access to data or absent data, Workgroup “cannot </a:t>
            </a:r>
            <a:r>
              <a:rPr lang="en-US" sz="2000" dirty="0"/>
              <a:t>and will not, proceed with its assessment of the 2007 Manual</a:t>
            </a:r>
            <a:r>
              <a:rPr lang="en-US" sz="2000" dirty="0" smtClean="0"/>
              <a:t>.”  </a:t>
            </a:r>
          </a:p>
          <a:p>
            <a:pPr lvl="1"/>
            <a:endParaRPr lang="en-US" sz="2000" dirty="0" smtClean="0"/>
          </a:p>
          <a:p>
            <a:endParaRPr lang="en-US" sz="2400" dirty="0" smtClean="0"/>
          </a:p>
          <a:p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1904590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Contract Support Cost Update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47800" y="1363576"/>
            <a:ext cx="7162800" cy="4525963"/>
          </a:xfrm>
        </p:spPr>
        <p:txBody>
          <a:bodyPr>
            <a:noAutofit/>
          </a:bodyPr>
          <a:lstStyle/>
          <a:p>
            <a:r>
              <a:rPr lang="en-US" sz="2400" dirty="0" err="1" smtClean="0"/>
              <a:t>CSCWG</a:t>
            </a:r>
            <a:r>
              <a:rPr lang="en-US" sz="2400" dirty="0" smtClean="0"/>
              <a:t>/Andy Joseph Letter Feb. 22, 2012 letter requesting: </a:t>
            </a:r>
          </a:p>
          <a:p>
            <a:pPr lvl="1"/>
            <a:r>
              <a:rPr lang="en-US" sz="2000" dirty="0" smtClean="0"/>
              <a:t>Access to data not the IHS CSC Report, information completion of reports, funding allocations from past years, redline of IHS recommended changes to CSC Manual </a:t>
            </a:r>
          </a:p>
          <a:p>
            <a:r>
              <a:rPr lang="en-US" sz="2400" dirty="0" smtClean="0"/>
              <a:t>Contention around preparation for March CSC Workgroup meeting resulted in IHS Director cancelling</a:t>
            </a:r>
          </a:p>
          <a:p>
            <a:pPr lvl="1"/>
            <a:r>
              <a:rPr lang="en-US" sz="2000" dirty="0" smtClean="0"/>
              <a:t>March 2, 2012, Dear Tribal Leader...effectively by-passed the CSC Workgroup  </a:t>
            </a:r>
          </a:p>
          <a:p>
            <a:pPr lvl="1"/>
            <a:r>
              <a:rPr lang="en-US" sz="2000" dirty="0" err="1" smtClean="0"/>
              <a:t>DTLL</a:t>
            </a:r>
            <a:r>
              <a:rPr lang="en-US" sz="2000" dirty="0" smtClean="0"/>
              <a:t> request input on new/expanded funding in FY 2012; and Tribal concerns about access to Tribe’s CSC data</a:t>
            </a:r>
          </a:p>
          <a:p>
            <a:r>
              <a:rPr lang="en-US" sz="2400" dirty="0" smtClean="0"/>
              <a:t>NPAIHB Freedom of Information Act (</a:t>
            </a:r>
            <a:r>
              <a:rPr lang="en-US" sz="2400" dirty="0" err="1" smtClean="0"/>
              <a:t>FOIA</a:t>
            </a:r>
            <a:r>
              <a:rPr lang="en-US" sz="2400" dirty="0" smtClean="0"/>
              <a:t>) Request for items outlined in Feb. 22</a:t>
            </a:r>
            <a:r>
              <a:rPr lang="en-US" sz="2400" baseline="30000" dirty="0" smtClean="0"/>
              <a:t>nd</a:t>
            </a:r>
            <a:r>
              <a:rPr lang="en-US" sz="2400" dirty="0" smtClean="0"/>
              <a:t> letter </a:t>
            </a:r>
          </a:p>
          <a:p>
            <a:pPr lvl="1"/>
            <a:r>
              <a:rPr lang="en-US" sz="1800" dirty="0" smtClean="0"/>
              <a:t>IHS denied and NPAIHB has appealed to the Secretary</a:t>
            </a:r>
          </a:p>
        </p:txBody>
      </p:sp>
    </p:spTree>
    <p:extLst>
      <p:ext uri="{BB962C8B-B14F-4D97-AF65-F5344CB8AC3E}">
        <p14:creationId xmlns:p14="http://schemas.microsoft.com/office/powerpoint/2010/main" val="16218846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NPAIHB CSC Letters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447800"/>
            <a:ext cx="7162800" cy="4525963"/>
          </a:xfrm>
        </p:spPr>
        <p:txBody>
          <a:bodyPr>
            <a:noAutofit/>
          </a:bodyPr>
          <a:lstStyle/>
          <a:p>
            <a:r>
              <a:rPr lang="en-US" sz="2000" dirty="0" smtClean="0"/>
              <a:t>February 22, 2012 Letter on “New/Expanded Programs” (sent March 16</a:t>
            </a:r>
            <a:r>
              <a:rPr lang="en-US" sz="2000" baseline="30000" dirty="0" smtClean="0"/>
              <a:t>th</a:t>
            </a:r>
            <a:r>
              <a:rPr lang="en-US" sz="2000" dirty="0" smtClean="0"/>
              <a:t>) </a:t>
            </a:r>
          </a:p>
          <a:p>
            <a:pPr lvl="1"/>
            <a:r>
              <a:rPr lang="en-US" sz="1800" dirty="0" smtClean="0"/>
              <a:t>2007 change to CSC Policy by Dr. Grim </a:t>
            </a:r>
          </a:p>
          <a:p>
            <a:pPr lvl="1"/>
            <a:r>
              <a:rPr lang="en-US" sz="1800" dirty="0" smtClean="0"/>
              <a:t>Portland Tribes support fairness &amp; equity </a:t>
            </a:r>
          </a:p>
          <a:p>
            <a:pPr lvl="1"/>
            <a:r>
              <a:rPr lang="en-US" sz="1800" dirty="0" smtClean="0"/>
              <a:t>Promotes self-determination opportunities for DST </a:t>
            </a:r>
          </a:p>
          <a:p>
            <a:pPr lvl="1"/>
            <a:r>
              <a:rPr lang="en-US" sz="1800" dirty="0" smtClean="0"/>
              <a:t>NPAIHB supports up to $10 million for new/expanded programs; balance to shortfall</a:t>
            </a:r>
          </a:p>
          <a:p>
            <a:r>
              <a:rPr lang="en-US" sz="2000" dirty="0" smtClean="0"/>
              <a:t>March 30, 2012 Letter on Data Confidentiality </a:t>
            </a:r>
          </a:p>
          <a:p>
            <a:pPr lvl="1"/>
            <a:r>
              <a:rPr lang="en-US" sz="1800" dirty="0" smtClean="0"/>
              <a:t>Discussion on history of CSC policy and Tribal consultation </a:t>
            </a:r>
          </a:p>
          <a:p>
            <a:pPr lvl="1"/>
            <a:r>
              <a:rPr lang="en-US" sz="1800" dirty="0" smtClean="0"/>
              <a:t>Changes have to be respectful of Tribal leaders recommendations and past work </a:t>
            </a:r>
          </a:p>
          <a:p>
            <a:pPr lvl="1"/>
            <a:r>
              <a:rPr lang="en-US" sz="1800" dirty="0" smtClean="0"/>
              <a:t>Transparency promotes trust with the Agency and among Tribes – fairness &amp; equity </a:t>
            </a:r>
          </a:p>
          <a:p>
            <a:pPr lvl="1"/>
            <a:r>
              <a:rPr lang="en-US" sz="1800" dirty="0" smtClean="0"/>
              <a:t>Public information via NBC, Single Audit Act, Congressional reports</a:t>
            </a:r>
          </a:p>
          <a:p>
            <a:pPr lvl="1"/>
            <a:r>
              <a:rPr lang="en-US" sz="1800" dirty="0" smtClean="0"/>
              <a:t>Assist to advocate for IHS budget and CSC </a:t>
            </a:r>
          </a:p>
          <a:p>
            <a:pPr lvl="1"/>
            <a:r>
              <a:rPr lang="en-US" sz="1800" dirty="0" smtClean="0"/>
              <a:t>Northwest Tribes supportive of sharing CSC data 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893437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OMB Proposal for developing Indirect Cost Rates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2600"/>
            <a:ext cx="7162800" cy="4373563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OMB Federal Register Notice, Feb. 28, 2012 </a:t>
            </a:r>
          </a:p>
          <a:p>
            <a:pPr lvl="1"/>
            <a:r>
              <a:rPr lang="en-US" dirty="0" smtClean="0"/>
              <a:t>Proposal will have an effect on Tribes</a:t>
            </a:r>
          </a:p>
          <a:p>
            <a:pPr lvl="1"/>
            <a:r>
              <a:rPr lang="en-US" dirty="0" smtClean="0"/>
              <a:t>Concept proposal now, policy later, expect notice of proposed rule to follow</a:t>
            </a:r>
          </a:p>
          <a:p>
            <a:pPr lvl="1"/>
            <a:r>
              <a:rPr lang="en-US" dirty="0" smtClean="0"/>
              <a:t>Changes for Single Audit Act </a:t>
            </a:r>
          </a:p>
          <a:p>
            <a:pPr lvl="1"/>
            <a:r>
              <a:rPr lang="en-US" dirty="0" smtClean="0"/>
              <a:t>Multi-year IDC rates </a:t>
            </a:r>
          </a:p>
          <a:p>
            <a:pPr lvl="1"/>
            <a:r>
              <a:rPr lang="en-US" dirty="0" smtClean="0"/>
              <a:t>Good &amp; Bad </a:t>
            </a:r>
          </a:p>
          <a:p>
            <a:r>
              <a:rPr lang="en-US" dirty="0" smtClean="0"/>
              <a:t>NPAIHB Analysis sent to Tribes April 11</a:t>
            </a:r>
            <a:r>
              <a:rPr lang="en-US" baseline="30000" dirty="0" smtClean="0"/>
              <a:t>th</a:t>
            </a:r>
            <a:endParaRPr lang="en-US" dirty="0" smtClean="0"/>
          </a:p>
          <a:p>
            <a:pPr lvl="1"/>
            <a:r>
              <a:rPr lang="en-US" dirty="0" smtClean="0"/>
              <a:t>Board Comments, Analysis, and sample comment letter for Tribes </a:t>
            </a:r>
          </a:p>
          <a:p>
            <a:pPr lvl="1"/>
            <a:r>
              <a:rPr lang="en-US" dirty="0" smtClean="0"/>
              <a:t>Make sure to get to your Finance/Mgmt staff responsible for developing IDC proposals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614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/>
              <a:t>Senate Committee on </a:t>
            </a:r>
            <a:br>
              <a:rPr lang="en-US" b="1" dirty="0" smtClean="0"/>
            </a:br>
            <a:r>
              <a:rPr lang="en-US" b="1" dirty="0" smtClean="0"/>
              <a:t>Indian Affairs Update 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752600"/>
            <a:ext cx="71628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Focus on technical &amp; Native Hawaiian issues </a:t>
            </a:r>
          </a:p>
          <a:p>
            <a:pPr lvl="1"/>
            <a:r>
              <a:rPr lang="en-US" dirty="0" smtClean="0"/>
              <a:t>Blood quantum, land/reservation, water, gaming, and cultural and preservation</a:t>
            </a:r>
          </a:p>
          <a:p>
            <a:r>
              <a:rPr lang="en-US" dirty="0" smtClean="0"/>
              <a:t>Native Hawaiian Issues </a:t>
            </a:r>
          </a:p>
          <a:p>
            <a:pPr lvl="1"/>
            <a:r>
              <a:rPr lang="en-US" dirty="0" smtClean="0"/>
              <a:t>Health care, home ownership</a:t>
            </a:r>
          </a:p>
          <a:p>
            <a:pPr lvl="1"/>
            <a:r>
              <a:rPr lang="en-US" dirty="0" smtClean="0"/>
              <a:t>NH Health Care Improvement Act</a:t>
            </a:r>
          </a:p>
          <a:p>
            <a:pPr lvl="1"/>
            <a:r>
              <a:rPr lang="en-US" dirty="0" smtClean="0"/>
              <a:t>NH Government Reorganization </a:t>
            </a:r>
            <a:endParaRPr lang="en-US" dirty="0"/>
          </a:p>
          <a:p>
            <a:r>
              <a:rPr lang="en-US" dirty="0" err="1"/>
              <a:t>SCIA</a:t>
            </a:r>
            <a:r>
              <a:rPr lang="en-US" dirty="0"/>
              <a:t> focus is building health record for 113</a:t>
            </a:r>
            <a:r>
              <a:rPr lang="en-US" baseline="30000" dirty="0"/>
              <a:t>th</a:t>
            </a:r>
            <a:r>
              <a:rPr lang="en-US" dirty="0"/>
              <a:t> Congress; awaiting Supreme </a:t>
            </a:r>
            <a:r>
              <a:rPr lang="en-US" dirty="0" smtClean="0"/>
              <a:t>Court</a:t>
            </a:r>
          </a:p>
          <a:p>
            <a:r>
              <a:rPr lang="en-US" dirty="0" smtClean="0"/>
              <a:t>Hearing on IHS Budget March 12, 2012</a:t>
            </a:r>
          </a:p>
        </p:txBody>
      </p:sp>
    </p:spTree>
    <p:extLst>
      <p:ext uri="{BB962C8B-B14F-4D97-AF65-F5344CB8AC3E}">
        <p14:creationId xmlns:p14="http://schemas.microsoft.com/office/powerpoint/2010/main" val="2001345484"/>
      </p:ext>
    </p:extLst>
  </p:cSld>
  <p:clrMapOvr>
    <a:masterClrMapping/>
  </p:clrMapOvr>
</p:sld>
</file>

<file path=ppt/theme/theme1.xml><?xml version="1.0" encoding="utf-8"?>
<a:theme xmlns:a="http://schemas.openxmlformats.org/drawingml/2006/main" name="Gathering Wisdom Presentation - May 26, 201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Gathering Wisdom Presentation - May 26, 2011</Template>
  <TotalTime>1081</TotalTime>
  <Words>870</Words>
  <Application>Microsoft Office PowerPoint</Application>
  <PresentationFormat>On-screen Show (4:3)</PresentationFormat>
  <Paragraphs>124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Gathering Wisdom Presentation - May 26, 2011</vt:lpstr>
      <vt:lpstr>Legislative Update  Ocean Shores, WA</vt:lpstr>
      <vt:lpstr>Overview </vt:lpstr>
      <vt:lpstr>IHS FY 2013 President’s Request </vt:lpstr>
      <vt:lpstr>IHS FY 2013 President’s Request</vt:lpstr>
      <vt:lpstr>Contract Support Cost Update</vt:lpstr>
      <vt:lpstr>Contract Support Cost Update</vt:lpstr>
      <vt:lpstr>NPAIHB CSC Letters </vt:lpstr>
      <vt:lpstr>OMB Proposal for developing Indirect Cost Rates</vt:lpstr>
      <vt:lpstr>Senate Committee on  Indian Affairs Update </vt:lpstr>
      <vt:lpstr>State Policy Issues</vt:lpstr>
      <vt:lpstr>State Exchange Work</vt:lpstr>
      <vt:lpstr>Exchange Establishment </vt:lpstr>
      <vt:lpstr>Questions/Discussion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Legislative Update   NPAIHB Quarterly Board Meeting  Thunder Valley Casino Resort Lincoln, CA</dc:title>
  <dc:creator>jroberts</dc:creator>
  <cp:lastModifiedBy>Elaine Dado</cp:lastModifiedBy>
  <cp:revision>95</cp:revision>
  <cp:lastPrinted>2012-04-13T17:18:30Z</cp:lastPrinted>
  <dcterms:created xsi:type="dcterms:W3CDTF">2011-07-14T14:04:56Z</dcterms:created>
  <dcterms:modified xsi:type="dcterms:W3CDTF">2012-04-13T17:18:55Z</dcterms:modified>
</cp:coreProperties>
</file>